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Arvo"/>
      <p:regular r:id="rId31"/>
      <p:bold r:id="rId32"/>
      <p:italic r:id="rId33"/>
      <p:boldItalic r:id="rId34"/>
    </p:embeddedFont>
    <p:embeddedFont>
      <p:font typeface="Roboto Condensed"/>
      <p:regular r:id="rId35"/>
      <p:bold r:id="rId36"/>
      <p:italic r:id="rId37"/>
      <p:boldItalic r:id="rId38"/>
    </p:embeddedFont>
    <p:embeddedFont>
      <p:font typeface="Roboto Condensed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.fntdata"/><Relationship Id="rId20" Type="http://schemas.openxmlformats.org/officeDocument/2006/relationships/slide" Target="slides/slide16.xml"/><Relationship Id="rId42" Type="http://schemas.openxmlformats.org/officeDocument/2006/relationships/font" Target="fonts/RobotoCondensedLight-boldItalic.fntdata"/><Relationship Id="rId41" Type="http://schemas.openxmlformats.org/officeDocument/2006/relationships/font" Target="fonts/RobotoCondensedLigh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v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Arvo-italic.fntdata"/><Relationship Id="rId10" Type="http://schemas.openxmlformats.org/officeDocument/2006/relationships/slide" Target="slides/slide6.xml"/><Relationship Id="rId32" Type="http://schemas.openxmlformats.org/officeDocument/2006/relationships/font" Target="fonts/Arvo-bold.fntdata"/><Relationship Id="rId13" Type="http://schemas.openxmlformats.org/officeDocument/2006/relationships/slide" Target="slides/slide9.xml"/><Relationship Id="rId35" Type="http://schemas.openxmlformats.org/officeDocument/2006/relationships/font" Target="fonts/RobotoCondensed-regular.fntdata"/><Relationship Id="rId12" Type="http://schemas.openxmlformats.org/officeDocument/2006/relationships/slide" Target="slides/slide8.xml"/><Relationship Id="rId34" Type="http://schemas.openxmlformats.org/officeDocument/2006/relationships/font" Target="fonts/Arvo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-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bold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Light-regular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 causes like more Fridays flights could have higher volume because it’s the start of the weekend, while Monday is the start of the week.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June is when summer break begins, no particular big holidays in February.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enough data to confirm, but we can make a valid hypothesis.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only look at one specific year 2017.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“weather condition” is too general of statement to segue into next slide about visibility and windspeed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only look at one specific year 2017.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thinking of adding our pictu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only look at one specific year 2017.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Urllib2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BeautifulSoup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Urllib2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BeautifulSoup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to add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Worlds is interconnected, more people fly on airplanes than ever before.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$8 Billion is a direct cost to airlines, 17 Billion is a cost to passengers and the remanding forgone in GDP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Gotta add more stuff Urllib2, BeautifulSoup but I don;t understand those very well.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set is by flight by flight basis and separated by months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is by flight by flight basis and </a:t>
            </a:r>
            <a:r>
              <a:rPr lang="en"/>
              <a:t>separated</a:t>
            </a:r>
            <a:r>
              <a:rPr lang="en"/>
              <a:t> by months.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 is done from a tutorial of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only look at one specific year 2017.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 causes like more Fridays flights could have higher volume because it’s the start of the weekend, while Monday is the start of the week.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June is when summer break begins, no particular big holidays in February.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enough data to confirm, but we can make a valid hypothesis.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Shape 2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Shape 3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52" name="Shape 5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Shape 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Shape 9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Shape 122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Shape 14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Shape 152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10" Type="http://schemas.openxmlformats.org/officeDocument/2006/relationships/image" Target="../media/image35.png"/><Relationship Id="rId9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47.png"/><Relationship Id="rId8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33.png"/><Relationship Id="rId10" Type="http://schemas.openxmlformats.org/officeDocument/2006/relationships/image" Target="../media/image49.png"/><Relationship Id="rId9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23.png"/><Relationship Id="rId8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6.jpg"/><Relationship Id="rId5" Type="http://schemas.openxmlformats.org/officeDocument/2006/relationships/image" Target="../media/image4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faa.gov/air_traffic/by_the_numbers/" TargetMode="External"/><Relationship Id="rId4" Type="http://schemas.openxmlformats.org/officeDocument/2006/relationships/hyperlink" Target="https://en.wikipedia.org/wiki/Flight_cancellation_and_delay" TargetMode="External"/><Relationship Id="rId11" Type="http://schemas.openxmlformats.org/officeDocument/2006/relationships/hyperlink" Target="http://www.transtats.bts.gov/AircraftDelay/mainpage.aspx?fromYr=24186&amp;toYr=24198" TargetMode="External"/><Relationship Id="rId10" Type="http://schemas.openxmlformats.org/officeDocument/2006/relationships/hyperlink" Target="https://www.wunderground.com/" TargetMode="External"/><Relationship Id="rId9" Type="http://schemas.openxmlformats.org/officeDocument/2006/relationships/hyperlink" Target="https://wind.willyweather.com/ga/fulton-county/atlanta.html" TargetMode="External"/><Relationship Id="rId5" Type="http://schemas.openxmlformats.org/officeDocument/2006/relationships/hyperlink" Target="http://atwonline.com/aircraft-orders-deliveries/delta-orders-30-airbus-a321ceos" TargetMode="External"/><Relationship Id="rId6" Type="http://schemas.openxmlformats.org/officeDocument/2006/relationships/hyperlink" Target="http://www.aviationmaintenance.edu/blog/aircraft-maintenance/worst-aircraft-maintenance-fails-time-prevented/" TargetMode="External"/><Relationship Id="rId7" Type="http://schemas.openxmlformats.org/officeDocument/2006/relationships/hyperlink" Target="https://www.cnbc.com/2018/01/06/blizzard-snarls-air-traffic-at-jfk-as-2-planes-collide-and-hundreds-of-flights-are-delayed.html" TargetMode="External"/><Relationship Id="rId8" Type="http://schemas.openxmlformats.org/officeDocument/2006/relationships/hyperlink" Target="http://www.dailymail.co.uk/news/article-2521765/Thick-fog-brings-disruption-Britains-roads-airport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ctrTitle"/>
          </p:nvPr>
        </p:nvSpPr>
        <p:spPr>
          <a:xfrm>
            <a:off x="685800" y="1090750"/>
            <a:ext cx="58782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PREDICTION AND ANALYSIS OF COMMERCIAL AIRLINE DELAYS BASED ON WEATHER CONDITIONS</a:t>
            </a:r>
            <a:endParaRPr sz="3400"/>
          </a:p>
        </p:txBody>
      </p:sp>
      <p:sp>
        <p:nvSpPr>
          <p:cNvPr id="185" name="Shape 185"/>
          <p:cNvSpPr txBox="1"/>
          <p:nvPr/>
        </p:nvSpPr>
        <p:spPr>
          <a:xfrm>
            <a:off x="328225" y="4175625"/>
            <a:ext cx="3218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ECE 180: Programing for Data Analysis</a:t>
            </a:r>
            <a:endParaRPr sz="2400"/>
          </a:p>
        </p:txBody>
      </p:sp>
      <p:sp>
        <p:nvSpPr>
          <p:cNvPr id="186" name="Shape 186"/>
          <p:cNvSpPr txBox="1"/>
          <p:nvPr/>
        </p:nvSpPr>
        <p:spPr>
          <a:xfrm>
            <a:off x="7180325" y="4175625"/>
            <a:ext cx="16563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March 15th,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ARRIVAL </a:t>
            </a:r>
            <a:r>
              <a:rPr lang="en"/>
              <a:t>DELAY ANALYSIS</a:t>
            </a:r>
            <a:endParaRPr/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51725" y="3835150"/>
            <a:ext cx="66240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Arrival delays follow the exact same trend as departure, as well as the same min/max.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▻"/>
            </a:pPr>
            <a:r>
              <a:rPr lang="en" sz="1400"/>
              <a:t>Highest Day: Friday - 18.95% delayed, Lowest Day: Monday - 12.52% delayed 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▻"/>
            </a:pPr>
            <a:r>
              <a:rPr lang="en" sz="1400"/>
              <a:t>Highest Month: June - 23.45% delayed, Lowest Month: February - 9.94%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Interestingly, there are overall less delays in arrival than departure, suggesting that pilots can in fact make up loss time in the air</a:t>
            </a:r>
            <a:endParaRPr sz="1400"/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8" name="Shape 338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339" name="Shape 339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00" y="1330325"/>
            <a:ext cx="3996125" cy="2272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25" y="1330325"/>
            <a:ext cx="4049233" cy="227262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4294967295" type="title"/>
          </p:nvPr>
        </p:nvSpPr>
        <p:spPr>
          <a:xfrm>
            <a:off x="2715150" y="3045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</a:rPr>
              <a:t>CAUSES OF DELAYS</a:t>
            </a:r>
            <a:endParaRPr sz="2400"/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19" y="851125"/>
            <a:ext cx="4811206" cy="4042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325" y="795975"/>
            <a:ext cx="3511486" cy="2136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Shape 353"/>
          <p:cNvSpPr txBox="1"/>
          <p:nvPr>
            <p:ph idx="4294967295" type="body"/>
          </p:nvPr>
        </p:nvSpPr>
        <p:spPr>
          <a:xfrm>
            <a:off x="4948125" y="2986425"/>
            <a:ext cx="4157400" cy="17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400"/>
              <a:t>Turns out the most common reason for flight delays is not weather, but actually air carrier issues.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 general, airline issues include aircraft maintenance, crew scheduling, refueling, etc.</a:t>
            </a:r>
            <a:endParaRPr sz="1450">
              <a:solidFill>
                <a:srgbClr val="111516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However, weather is the only variable where it is possible to get future data.</a:t>
            </a:r>
            <a:endParaRPr sz="1400"/>
          </a:p>
        </p:txBody>
      </p:sp>
      <p:grpSp>
        <p:nvGrpSpPr>
          <p:cNvPr id="354" name="Shape 354"/>
          <p:cNvGrpSpPr/>
          <p:nvPr/>
        </p:nvGrpSpPr>
        <p:grpSpPr>
          <a:xfrm>
            <a:off x="388619" y="198549"/>
            <a:ext cx="318264" cy="282756"/>
            <a:chOff x="5292575" y="3681900"/>
            <a:chExt cx="420150" cy="373275"/>
          </a:xfrm>
        </p:grpSpPr>
        <p:sp>
          <p:nvSpPr>
            <p:cNvPr id="355" name="Shape 355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Shape 367"/>
          <p:cNvSpPr txBox="1"/>
          <p:nvPr>
            <p:ph idx="4294967295" type="title"/>
          </p:nvPr>
        </p:nvSpPr>
        <p:spPr>
          <a:xfrm>
            <a:off x="2715150" y="3045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</a:rPr>
              <a:t>YEAR BY YEAR ANALYSIS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471" y="686875"/>
            <a:ext cx="2609924" cy="163735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50" y="2362009"/>
            <a:ext cx="2629693" cy="16373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5184" y="2363504"/>
            <a:ext cx="2609927" cy="16373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Shape 3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6446" y="2362117"/>
            <a:ext cx="2609929" cy="163734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2" name="Shape 3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641" y="686875"/>
            <a:ext cx="2609926" cy="163734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Shape 3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7381" y="686875"/>
            <a:ext cx="2588206" cy="16373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Shape 374"/>
          <p:cNvSpPr txBox="1"/>
          <p:nvPr>
            <p:ph idx="4294967295" type="body"/>
          </p:nvPr>
        </p:nvSpPr>
        <p:spPr>
          <a:xfrm>
            <a:off x="422850" y="3999350"/>
            <a:ext cx="64917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400"/>
              <a:buFont typeface="Roboto Condensed Light"/>
              <a:buChar char="▰"/>
            </a:pPr>
            <a:r>
              <a:rPr lang="en" sz="1400"/>
              <a:t>For the past five years, the trend for flight delay percentages has been roughly the same.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2014 appears to have had the most overall delays while 2016 had the lowest amount of delays.</a:t>
            </a:r>
            <a:endParaRPr sz="1400"/>
          </a:p>
        </p:txBody>
      </p:sp>
      <p:grpSp>
        <p:nvGrpSpPr>
          <p:cNvPr id="375" name="Shape 375"/>
          <p:cNvGrpSpPr/>
          <p:nvPr/>
        </p:nvGrpSpPr>
        <p:grpSpPr>
          <a:xfrm>
            <a:off x="388619" y="198549"/>
            <a:ext cx="318264" cy="282756"/>
            <a:chOff x="5292575" y="3681900"/>
            <a:chExt cx="420150" cy="373275"/>
          </a:xfrm>
        </p:grpSpPr>
        <p:sp>
          <p:nvSpPr>
            <p:cNvPr id="376" name="Shape 376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ctrTitle"/>
          </p:nvPr>
        </p:nvSpPr>
        <p:spPr>
          <a:xfrm>
            <a:off x="463525" y="2871150"/>
            <a:ext cx="46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VERSUS DELAY</a:t>
            </a:r>
            <a:endParaRPr/>
          </a:p>
        </p:txBody>
      </p:sp>
      <p:sp>
        <p:nvSpPr>
          <p:cNvPr id="388" name="Shape 388"/>
          <p:cNvSpPr txBox="1"/>
          <p:nvPr>
            <p:ph idx="1" type="subTitle"/>
          </p:nvPr>
        </p:nvSpPr>
        <p:spPr>
          <a:xfrm>
            <a:off x="463525" y="3975450"/>
            <a:ext cx="5217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Finding the Relationship of Flight and Weather</a:t>
            </a:r>
            <a:endParaRPr/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CONDITION VERSUS DELAY</a:t>
            </a:r>
            <a:endParaRPr/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7" name="Shape 39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98" name="Shape 398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6850"/>
            <a:ext cx="4551098" cy="24066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6" name="Shape 406"/>
          <p:cNvSpPr txBox="1"/>
          <p:nvPr>
            <p:ph idx="1" type="body"/>
          </p:nvPr>
        </p:nvSpPr>
        <p:spPr>
          <a:xfrm>
            <a:off x="-76200" y="1281475"/>
            <a:ext cx="3884400" cy="29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We look at the weather data of various cities and categorize them into distinct conditions to establish a relationship.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Here is the analysis of the Los Angeles International Airport in California.</a:t>
            </a:r>
            <a:endParaRPr sz="1400"/>
          </a:p>
        </p:txBody>
      </p:sp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100" y="1158775"/>
            <a:ext cx="4573901" cy="246112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8" name="Shape 408"/>
          <p:cNvSpPr txBox="1"/>
          <p:nvPr>
            <p:ph idx="1" type="body"/>
          </p:nvPr>
        </p:nvSpPr>
        <p:spPr>
          <a:xfrm>
            <a:off x="4822425" y="3641625"/>
            <a:ext cx="4206900" cy="26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It’s clear to see that the worse the weather is, the more like there is a flight delay.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 heavy rain condition, LAX had a whopping 70% flight delay rate.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Shape 414"/>
          <p:cNvSpPr txBox="1"/>
          <p:nvPr>
            <p:ph idx="4294967295" type="title"/>
          </p:nvPr>
        </p:nvSpPr>
        <p:spPr>
          <a:xfrm>
            <a:off x="2644525" y="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 txBox="1"/>
          <p:nvPr>
            <p:ph idx="4294967295" type="body"/>
          </p:nvPr>
        </p:nvSpPr>
        <p:spPr>
          <a:xfrm>
            <a:off x="388625" y="3652525"/>
            <a:ext cx="74193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To make our analysis more robust, we look at 4 additional cities and their airports: Atlanta (Georgia), Orlando (Florida), Denver (Colorado) and Dallas (Texas).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The main difference is that worse weather conditions occur outside of California (i.g. Snowstorms, Thunderstorms. 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The general relationship is the same: Worse weather means more delays</a:t>
            </a:r>
            <a:endParaRPr sz="1400"/>
          </a:p>
        </p:txBody>
      </p:sp>
      <p:grpSp>
        <p:nvGrpSpPr>
          <p:cNvPr id="416" name="Shape 416"/>
          <p:cNvGrpSpPr/>
          <p:nvPr/>
        </p:nvGrpSpPr>
        <p:grpSpPr>
          <a:xfrm>
            <a:off x="388619" y="198549"/>
            <a:ext cx="318264" cy="282756"/>
            <a:chOff x="5292575" y="3681900"/>
            <a:chExt cx="420150" cy="373275"/>
          </a:xfrm>
        </p:grpSpPr>
        <p:sp>
          <p:nvSpPr>
            <p:cNvPr id="417" name="Shape 417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732" y="633708"/>
            <a:ext cx="2295034" cy="118143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Shape 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3699"/>
            <a:ext cx="2295034" cy="11814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6" name="Shape 4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25" y="2272350"/>
            <a:ext cx="2295023" cy="122399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Shape 4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72349"/>
            <a:ext cx="2295045" cy="122400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8" name="Shape 4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8950" y="2272338"/>
            <a:ext cx="2295045" cy="12240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Shape 4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3925" y="2272349"/>
            <a:ext cx="2295045" cy="12240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Shape 4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48962" y="633708"/>
            <a:ext cx="2295034" cy="118143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Shape 4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53923" y="633708"/>
            <a:ext cx="2295023" cy="118143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VISIBILITY/WINDSPEED VERSUS DELAY</a:t>
            </a:r>
            <a:endParaRPr/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8" name="Shape 43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439" name="Shape 439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Shape 446"/>
          <p:cNvSpPr txBox="1"/>
          <p:nvPr>
            <p:ph idx="1" type="body"/>
          </p:nvPr>
        </p:nvSpPr>
        <p:spPr>
          <a:xfrm>
            <a:off x="449500" y="3681275"/>
            <a:ext cx="74193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A more useful relationship can be seen by using visibility and windspeed, here we look at Atlanta, Georgia. 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We can clearly see that as wind speed increases, there are more flight delays as well.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Unexpectedly however, there is not a clear relationship between weather visibility and flight delays. </a:t>
            </a:r>
            <a:endParaRPr sz="1400"/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775"/>
            <a:ext cx="4400921" cy="238648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58775"/>
            <a:ext cx="4400921" cy="23644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Shape 454"/>
          <p:cNvSpPr txBox="1"/>
          <p:nvPr>
            <p:ph idx="4294967295" type="title"/>
          </p:nvPr>
        </p:nvSpPr>
        <p:spPr>
          <a:xfrm>
            <a:off x="2644525" y="0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 txBox="1"/>
          <p:nvPr>
            <p:ph idx="4294967295" type="body"/>
          </p:nvPr>
        </p:nvSpPr>
        <p:spPr>
          <a:xfrm>
            <a:off x="388625" y="3652525"/>
            <a:ext cx="83694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These are the windspeed and visibility plots of the</a:t>
            </a:r>
            <a:r>
              <a:rPr lang="en" sz="1400"/>
              <a:t> 4 additional cities::  (Georgia), Orlando (Florida), Denver (Colorado), Dallas (Texas) and Los Angeles (California).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The key takeaway is that areas with less violent windspeeds overall tend to have a weaker relationship between windspeeds and delays.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▻"/>
            </a:pPr>
            <a:r>
              <a:rPr lang="en" sz="1400"/>
              <a:t>This is likely due less intense weather in the respective areas.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Visibility versus delays still has no clear relationship</a:t>
            </a:r>
            <a:endParaRPr sz="1400"/>
          </a:p>
        </p:txBody>
      </p:sp>
      <p:grpSp>
        <p:nvGrpSpPr>
          <p:cNvPr id="456" name="Shape 456"/>
          <p:cNvGrpSpPr/>
          <p:nvPr/>
        </p:nvGrpSpPr>
        <p:grpSpPr>
          <a:xfrm>
            <a:off x="388619" y="198549"/>
            <a:ext cx="318264" cy="282756"/>
            <a:chOff x="5292575" y="3681900"/>
            <a:chExt cx="420150" cy="373275"/>
          </a:xfrm>
        </p:grpSpPr>
        <p:sp>
          <p:nvSpPr>
            <p:cNvPr id="457" name="Shape 457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337" y="612425"/>
            <a:ext cx="2256559" cy="1250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5" name="Shape 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911" y="612430"/>
            <a:ext cx="2256502" cy="1250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6" name="Shape 4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537" y="2272375"/>
            <a:ext cx="2278103" cy="122393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7" name="Shape 4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8402" y="612438"/>
            <a:ext cx="2325623" cy="1250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8" name="Shape 4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3750" y="617300"/>
            <a:ext cx="2325623" cy="12403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9" name="Shape 4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269575"/>
            <a:ext cx="2256525" cy="123263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Shape 4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8200" y="2271663"/>
            <a:ext cx="2305305" cy="122951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Shape 4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8425" y="2272375"/>
            <a:ext cx="2305305" cy="12294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PREDICTIONS</a:t>
            </a:r>
            <a:endParaRPr/>
          </a:p>
        </p:txBody>
      </p:sp>
      <p:sp>
        <p:nvSpPr>
          <p:cNvPr id="477" name="Shape 477"/>
          <p:cNvSpPr txBox="1"/>
          <p:nvPr>
            <p:ph idx="1" type="subTitle"/>
          </p:nvPr>
        </p:nvSpPr>
        <p:spPr>
          <a:xfrm>
            <a:off x="463525" y="3975450"/>
            <a:ext cx="42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Using Linear Regression</a:t>
            </a:r>
            <a:endParaRPr/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OF RELATIONSHIP MODELS</a:t>
            </a:r>
            <a:endParaRPr/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6" name="Shape 48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487" name="Shape 487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00" y="1350849"/>
            <a:ext cx="2173474" cy="171748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025" y="1350850"/>
            <a:ext cx="2289952" cy="1717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Shape 4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100" y="1350863"/>
            <a:ext cx="2289950" cy="1717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Shape 4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000" y="3369525"/>
            <a:ext cx="2173483" cy="16301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Shape 4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3025" y="3369500"/>
            <a:ext cx="2289950" cy="1630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Shape 496"/>
          <p:cNvSpPr txBox="1"/>
          <p:nvPr>
            <p:ph idx="1" type="body"/>
          </p:nvPr>
        </p:nvSpPr>
        <p:spPr>
          <a:xfrm>
            <a:off x="6134500" y="3234600"/>
            <a:ext cx="2970900" cy="17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We use Linear and Quadratic regression to establish a well defined relationship between Wind Speed(mph) and Delay Percentages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4294967295" type="ctrTitle"/>
          </p:nvPr>
        </p:nvSpPr>
        <p:spPr>
          <a:xfrm>
            <a:off x="1275150" y="459025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TEAM 15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192" name="Shape 192"/>
          <p:cNvSpPr txBox="1"/>
          <p:nvPr>
            <p:ph idx="4294967295" type="subTitle"/>
          </p:nvPr>
        </p:nvSpPr>
        <p:spPr>
          <a:xfrm>
            <a:off x="1275150" y="20032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Hsiao-Chen Huang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Zi Deng</a:t>
            </a:r>
            <a:r>
              <a:rPr b="1" lang="en" sz="2000"/>
              <a:t> 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Ruixian Liu</a:t>
            </a:r>
            <a:r>
              <a:rPr b="1" lang="en" sz="2000"/>
              <a:t> 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Hannah Valenzuela</a:t>
            </a:r>
            <a:endParaRPr b="1" sz="2000"/>
          </a:p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Junhao Su</a:t>
            </a:r>
            <a:endParaRPr b="1" sz="2000"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EQUATION (ATLANTA)</a:t>
            </a:r>
            <a:endParaRPr/>
          </a:p>
        </p:txBody>
      </p:sp>
      <p:sp>
        <p:nvSpPr>
          <p:cNvPr id="502" name="Shape 50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3" name="Shape 503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504" name="Shape 504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53" y="1454925"/>
            <a:ext cx="4533492" cy="3582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9" name="Shape 509"/>
          <p:cNvSpPr txBox="1"/>
          <p:nvPr>
            <p:ph idx="1" type="body"/>
          </p:nvPr>
        </p:nvSpPr>
        <p:spPr>
          <a:xfrm>
            <a:off x="4779900" y="1265225"/>
            <a:ext cx="4346700" cy="3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The city that we chose to do prediction on was Atlanta, Georgia. 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▻"/>
            </a:pPr>
            <a:r>
              <a:rPr lang="en" sz="1400"/>
              <a:t>The Quadratic model appears to be more accurate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b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Linear: </a:t>
            </a:r>
            <a:r>
              <a:rPr lang="en" sz="1400"/>
              <a:t> </a:t>
            </a:r>
            <a:endParaRPr sz="1400"/>
          </a:p>
          <a:p>
            <a:pPr indent="4572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400"/>
              <a:t>DELAY = 0.0172*WSPEED - 0.0279</a:t>
            </a:r>
            <a:endParaRPr i="1" sz="1400"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"/>
              <a:buChar char="▰"/>
            </a:pPr>
            <a:r>
              <a:rPr b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Quadratic: </a:t>
            </a:r>
            <a:endParaRPr b="1"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400"/>
              <a:t>DELAY = 0.0005*WSPEED^2 - 0.031*WSPEED + 0.135.</a:t>
            </a:r>
            <a:endParaRPr i="1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DAY DELAY</a:t>
            </a:r>
            <a:r>
              <a:rPr lang="en"/>
              <a:t> PREDICTION</a:t>
            </a:r>
            <a:endParaRPr/>
          </a:p>
        </p:txBody>
      </p:sp>
      <p:sp>
        <p:nvSpPr>
          <p:cNvPr id="515" name="Shape 5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6" name="Shape 5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517" name="Shape 517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6875"/>
            <a:ext cx="8839199" cy="187753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>
            <p:ph idx="1" type="body"/>
          </p:nvPr>
        </p:nvSpPr>
        <p:spPr>
          <a:xfrm>
            <a:off x="431725" y="3462600"/>
            <a:ext cx="84267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The 5 day wind speed forecast is collected from the website </a:t>
            </a:r>
            <a:r>
              <a:rPr b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Willy Weather</a:t>
            </a:r>
            <a:r>
              <a:rPr lang="en" sz="1400"/>
              <a:t>.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The model is not completely accurate because it cannot take into account the main cause delays: Air Carrier Issues.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However, it does give us an idea of when there will be a higher likelihood of flight delays.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28" name="Shape 528"/>
          <p:cNvSpPr txBox="1"/>
          <p:nvPr>
            <p:ph idx="1" type="subTitle"/>
          </p:nvPr>
        </p:nvSpPr>
        <p:spPr>
          <a:xfrm>
            <a:off x="463525" y="3975450"/>
            <a:ext cx="42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What We Can Do Better</a:t>
            </a:r>
            <a:endParaRPr/>
          </a:p>
        </p:txBody>
      </p:sp>
      <p:sp>
        <p:nvSpPr>
          <p:cNvPr id="529" name="Shape 5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Shape 53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5" y="1248725"/>
            <a:ext cx="847975" cy="8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>
            <p:ph idx="1" type="body"/>
          </p:nvPr>
        </p:nvSpPr>
        <p:spPr>
          <a:xfrm>
            <a:off x="49700" y="1123050"/>
            <a:ext cx="69126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▰"/>
            </a:pPr>
            <a:r>
              <a:rPr i="0" lang="en" sz="1800">
                <a:solidFill>
                  <a:schemeClr val="lt1"/>
                </a:solidFill>
              </a:rPr>
              <a:t>In regards to flight delays, the day of Friday and month of June had the highest percentage of delays while Monday and February had the lowest</a:t>
            </a:r>
            <a:endParaRPr i="0" sz="1800">
              <a:solidFill>
                <a:schemeClr val="lt1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▻"/>
            </a:pPr>
            <a:r>
              <a:rPr i="0" lang="en" sz="1800">
                <a:solidFill>
                  <a:schemeClr val="lt1"/>
                </a:solidFill>
              </a:rPr>
              <a:t>We hypothesize this is due to the increased traffic in those time periods </a:t>
            </a:r>
            <a:endParaRPr i="0" sz="1800">
              <a:solidFill>
                <a:schemeClr val="lt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▰"/>
            </a:pPr>
            <a:r>
              <a:rPr i="0" lang="en" sz="1800">
                <a:solidFill>
                  <a:schemeClr val="lt1"/>
                </a:solidFill>
              </a:rPr>
              <a:t>General Air Carrier issues were the biggest cause of delays.</a:t>
            </a:r>
            <a:endParaRPr i="0" sz="1800">
              <a:solidFill>
                <a:schemeClr val="lt1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▻"/>
            </a:pPr>
            <a:r>
              <a:rPr i="0" lang="en" sz="1800">
                <a:solidFill>
                  <a:schemeClr val="lt1"/>
                </a:solidFill>
              </a:rPr>
              <a:t>Maintenance, Crew scheduling etc.</a:t>
            </a:r>
            <a:endParaRPr i="0" sz="1800">
              <a:solidFill>
                <a:schemeClr val="lt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▰"/>
            </a:pPr>
            <a:r>
              <a:rPr i="0" lang="en" sz="1800">
                <a:solidFill>
                  <a:schemeClr val="lt1"/>
                </a:solidFill>
              </a:rPr>
              <a:t>Delay percentages between recent years are similar.</a:t>
            </a:r>
            <a:endParaRPr i="0" sz="1800">
              <a:solidFill>
                <a:schemeClr val="lt1"/>
              </a:solidFill>
            </a:endParaRPr>
          </a:p>
        </p:txBody>
      </p:sp>
      <p:sp>
        <p:nvSpPr>
          <p:cNvPr id="537" name="Shape 537"/>
          <p:cNvSpPr txBox="1"/>
          <p:nvPr>
            <p:ph idx="4294967295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Shape 539"/>
          <p:cNvSpPr txBox="1"/>
          <p:nvPr>
            <p:ph idx="4294967295" type="ctrTitle"/>
          </p:nvPr>
        </p:nvSpPr>
        <p:spPr>
          <a:xfrm>
            <a:off x="-179925" y="344600"/>
            <a:ext cx="48177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SUMMARY OF RESULTS</a:t>
            </a:r>
            <a:endParaRPr>
              <a:solidFill>
                <a:srgbClr val="FF9800"/>
              </a:solidFill>
            </a:endParaRPr>
          </a:p>
        </p:txBody>
      </p:sp>
      <p:grpSp>
        <p:nvGrpSpPr>
          <p:cNvPr id="540" name="Shape 540"/>
          <p:cNvGrpSpPr/>
          <p:nvPr/>
        </p:nvGrpSpPr>
        <p:grpSpPr>
          <a:xfrm>
            <a:off x="348977" y="528225"/>
            <a:ext cx="330270" cy="330251"/>
            <a:chOff x="1923675" y="1633650"/>
            <a:chExt cx="436000" cy="435975"/>
          </a:xfrm>
        </p:grpSpPr>
        <p:sp>
          <p:nvSpPr>
            <p:cNvPr id="541" name="Shape 541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7" name="Shape 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225" y="2557175"/>
            <a:ext cx="3228776" cy="2079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8" name="Shape 548"/>
          <p:cNvSpPr/>
          <p:nvPr/>
        </p:nvSpPr>
        <p:spPr>
          <a:xfrm>
            <a:off x="443699" y="4334758"/>
            <a:ext cx="248336" cy="237120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 rot="2697322">
            <a:off x="8472205" y="202141"/>
            <a:ext cx="376961" cy="359936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8860542" y="714244"/>
            <a:ext cx="150972" cy="144226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 rot="1280149">
            <a:off x="783415" y="4785371"/>
            <a:ext cx="150975" cy="144204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00" y="1202000"/>
            <a:ext cx="143827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>
            <p:ph idx="1" type="body"/>
          </p:nvPr>
        </p:nvSpPr>
        <p:spPr>
          <a:xfrm>
            <a:off x="214600" y="1135125"/>
            <a:ext cx="64032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▰"/>
            </a:pPr>
            <a:r>
              <a:rPr i="0" lang="en" sz="1800">
                <a:solidFill>
                  <a:schemeClr val="lt1"/>
                </a:solidFill>
              </a:rPr>
              <a:t>The worse the weather condition is on any particular day, the higher chance there is for a flight delay.</a:t>
            </a:r>
            <a:endParaRPr i="0" sz="1800">
              <a:solidFill>
                <a:schemeClr val="lt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▰"/>
            </a:pPr>
            <a:r>
              <a:rPr i="0" lang="en" sz="1800">
                <a:solidFill>
                  <a:schemeClr val="lt1"/>
                </a:solidFill>
              </a:rPr>
              <a:t>There is a clear relationship between flight delay percentages and windspeed.</a:t>
            </a:r>
            <a:endParaRPr i="0" sz="1800">
              <a:solidFill>
                <a:schemeClr val="lt1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▻"/>
            </a:pPr>
            <a:r>
              <a:rPr i="0" lang="en" sz="1800">
                <a:solidFill>
                  <a:schemeClr val="lt1"/>
                </a:solidFill>
              </a:rPr>
              <a:t>Quadratic Model: </a:t>
            </a:r>
            <a:r>
              <a:rPr lang="en" sz="1400"/>
              <a:t>DELAY = 0.0005*WSPEED^2 - 0.031* WSPEED + 0.135. </a:t>
            </a:r>
            <a:endParaRPr i="0" sz="1400">
              <a:solidFill>
                <a:schemeClr val="lt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▰"/>
            </a:pPr>
            <a:r>
              <a:rPr i="0" lang="en" sz="1800">
                <a:solidFill>
                  <a:schemeClr val="lt1"/>
                </a:solidFill>
              </a:rPr>
              <a:t>There does not appear to be a relationship between flight delay percentages and visibility.</a:t>
            </a:r>
            <a:endParaRPr i="0" sz="1800">
              <a:solidFill>
                <a:schemeClr val="lt1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▻"/>
            </a:pPr>
            <a:r>
              <a:rPr i="0" lang="en" sz="1800">
                <a:solidFill>
                  <a:schemeClr val="lt1"/>
                </a:solidFill>
              </a:rPr>
              <a:t>It could be that pilots can easily navigate through fog.</a:t>
            </a:r>
            <a:endParaRPr i="0" sz="1800">
              <a:solidFill>
                <a:schemeClr val="lt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2300"/>
          </a:p>
        </p:txBody>
      </p:sp>
      <p:sp>
        <p:nvSpPr>
          <p:cNvPr id="558" name="Shape 558"/>
          <p:cNvSpPr txBox="1"/>
          <p:nvPr>
            <p:ph idx="4294967295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Shape 5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Shape 560"/>
          <p:cNvSpPr txBox="1"/>
          <p:nvPr>
            <p:ph idx="4294967295" type="ctrTitle"/>
          </p:nvPr>
        </p:nvSpPr>
        <p:spPr>
          <a:xfrm>
            <a:off x="-179925" y="344600"/>
            <a:ext cx="48177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SUMMARY OF RESULTS</a:t>
            </a:r>
            <a:endParaRPr>
              <a:solidFill>
                <a:srgbClr val="FF9800"/>
              </a:solidFill>
            </a:endParaRPr>
          </a:p>
        </p:txBody>
      </p:sp>
      <p:grpSp>
        <p:nvGrpSpPr>
          <p:cNvPr id="561" name="Shape 561"/>
          <p:cNvGrpSpPr/>
          <p:nvPr/>
        </p:nvGrpSpPr>
        <p:grpSpPr>
          <a:xfrm>
            <a:off x="348977" y="528225"/>
            <a:ext cx="330270" cy="330251"/>
            <a:chOff x="1923675" y="1633650"/>
            <a:chExt cx="436000" cy="435975"/>
          </a:xfrm>
        </p:grpSpPr>
        <p:sp>
          <p:nvSpPr>
            <p:cNvPr id="562" name="Shape 562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8" name="Shape 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925" y="463325"/>
            <a:ext cx="2910075" cy="1636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9" name="Shape 5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175" y="3828075"/>
            <a:ext cx="2406226" cy="1315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0" name="Shape 570"/>
          <p:cNvSpPr/>
          <p:nvPr/>
        </p:nvSpPr>
        <p:spPr>
          <a:xfrm rot="2697322">
            <a:off x="8557430" y="3769691"/>
            <a:ext cx="376961" cy="359936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8347079" y="4209994"/>
            <a:ext cx="150972" cy="144226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214599" y="4461108"/>
            <a:ext cx="248336" cy="237120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/>
        </p:nvSpPr>
        <p:spPr>
          <a:xfrm rot="1280149">
            <a:off x="483990" y="4785371"/>
            <a:ext cx="150975" cy="144204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Shape 579"/>
          <p:cNvSpPr txBox="1"/>
          <p:nvPr>
            <p:ph idx="4294967295" type="ctrTitle"/>
          </p:nvPr>
        </p:nvSpPr>
        <p:spPr>
          <a:xfrm>
            <a:off x="1275150" y="1035100"/>
            <a:ext cx="6593700" cy="27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THANK YOU FOR YOUR TIME</a:t>
            </a:r>
            <a:endParaRPr sz="6000">
              <a:solidFill>
                <a:srgbClr val="FF98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558575" y="1410113"/>
            <a:ext cx="77574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Air Traffic By The Numbers: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https://www.faa.gov/air_traffic/by_the_numbers/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Flight Delay Cost: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https://en.wikipedia.org/wiki/Flight_cancellation_and_delay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Airplane Picture: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http://atwonline.com/aircraft-orders-deliveries/delta-orders-30-airbus-a321ceos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Airplane Maintenance: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http://www.aviationmaintenance.edu/blog/aircraft-maintenance/worst-aircraft-maintenance-fails-time-prevented/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Snowstorm Plane: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https://www.cnbc.com/2018/01/06/blizzard-snarls-air-traffic-at-jfk-as-2-planes-collide-and-hundreds-of-flights-are-delayed.html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Fog: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http://www.dailymail.co.uk/news/article-2521765/Thick-fog-brings-disruption-Britains-roads-airports.html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Wind Speed Forecast: 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https://wind.willyweather.com/ga/fulton-county/atlanta.html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Weather Data: </a:t>
            </a:r>
            <a:r>
              <a:rPr lang="en" sz="1200" u="sng">
                <a:solidFill>
                  <a:schemeClr val="hlink"/>
                </a:solidFill>
                <a:hlinkClick r:id="rId10"/>
              </a:rPr>
              <a:t>https://www.wunderground.com/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Delay Data: </a:t>
            </a:r>
            <a:r>
              <a:rPr lang="en" sz="1200" u="sng">
                <a:solidFill>
                  <a:schemeClr val="hlink"/>
                </a:solidFill>
                <a:hlinkClick r:id="rId11"/>
              </a:rPr>
              <a:t>http://www.transtats.bts.gov/AircraftDelay/mainpage.aspx?fromYr=24186&amp;toYr=24198</a:t>
            </a:r>
            <a:endParaRPr sz="12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309226" y="634068"/>
            <a:ext cx="315499" cy="283210"/>
          </a:xfrm>
          <a:custGeom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199" name="Shape 199"/>
          <p:cNvSpPr txBox="1"/>
          <p:nvPr>
            <p:ph idx="2" type="body"/>
          </p:nvPr>
        </p:nvSpPr>
        <p:spPr>
          <a:xfrm>
            <a:off x="4739400" y="1549400"/>
            <a:ext cx="3495900" cy="23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9800"/>
                </a:solidFill>
              </a:rPr>
              <a:t>WHAT CAN WE DO ABOUT IT?</a:t>
            </a:r>
            <a:endParaRPr sz="1200">
              <a:solidFill>
                <a:srgbClr val="FF9800"/>
              </a:solidFill>
            </a:endParaRPr>
          </a:p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Analyze data about flight delays to find: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▻"/>
            </a:pPr>
            <a:r>
              <a:rPr lang="en" sz="1200"/>
              <a:t>How often are flights delayed?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▻"/>
            </a:pPr>
            <a:r>
              <a:rPr lang="en" sz="1200"/>
              <a:t>When are flights delayed the most?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▻"/>
            </a:pPr>
            <a:r>
              <a:rPr lang="en" sz="1200"/>
              <a:t>What is the most common cause of delays?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Use weather(a predictable variable) to estimate future flight delays.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Inform customers about the best time to schedule flights.</a:t>
            </a:r>
            <a:endParaRPr sz="1200"/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282500" y="1549400"/>
            <a:ext cx="3305400" cy="1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9800"/>
                </a:solidFill>
              </a:rPr>
              <a:t>WHY ARE FLIGHT DELAYS A PROBLEM?</a:t>
            </a:r>
            <a:endParaRPr sz="1200">
              <a:solidFill>
                <a:srgbClr val="FF9800"/>
              </a:solidFill>
            </a:endParaRPr>
          </a:p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There is an average of 42,700 commercial aircraft flights happening every day.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It is detrimental to have your flight delayed.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Flight Delays cost the US Economy roughly $30 billion every year.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There’s no recovering lost time. 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Shape 20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03" name="Shape 203"/>
            <p:cNvSpPr/>
            <p:nvPr/>
          </p:nvSpPr>
          <p:spPr>
            <a:xfrm>
              <a:off x="623125" y="313625"/>
              <a:ext cx="375100" cy="462750"/>
            </a:xfrm>
            <a:custGeom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90250" y="269775"/>
              <a:ext cx="377525" cy="462775"/>
            </a:xfrm>
            <a:custGeom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796650" y="274025"/>
              <a:ext cx="45100" cy="45100"/>
            </a:xfrm>
            <a:custGeom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13850" y="274025"/>
              <a:ext cx="45075" cy="45100"/>
            </a:xfrm>
            <a:custGeom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31050" y="274025"/>
              <a:ext cx="45075" cy="45100"/>
            </a:xfrm>
            <a:custGeom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649925" y="5900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649925" y="5346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49925" y="4798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49925" y="4244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879475" y="274025"/>
              <a:ext cx="45075" cy="45100"/>
            </a:xfrm>
            <a:custGeom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654800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7376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8204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903225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75" y="3196200"/>
            <a:ext cx="3878927" cy="1755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8406968" y="3599756"/>
            <a:ext cx="15450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4" name="Shape 224"/>
          <p:cNvGrpSpPr/>
          <p:nvPr/>
        </p:nvGrpSpPr>
        <p:grpSpPr>
          <a:xfrm rot="10800000">
            <a:off x="2392889" y="1494472"/>
            <a:ext cx="3140228" cy="952098"/>
            <a:chOff x="185742" y="1697030"/>
            <a:chExt cx="5165698" cy="1658130"/>
          </a:xfrm>
        </p:grpSpPr>
        <p:sp>
          <p:nvSpPr>
            <p:cNvPr id="225" name="Shape 225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Get Weather Data Through Web Scraping</a:t>
              </a:r>
              <a:endParaRPr sz="16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29" name="Shape 229"/>
          <p:cNvGrpSpPr/>
          <p:nvPr/>
        </p:nvGrpSpPr>
        <p:grpSpPr>
          <a:xfrm rot="10800000">
            <a:off x="4769571" y="1494478"/>
            <a:ext cx="3140228" cy="952098"/>
            <a:chOff x="185742" y="1697030"/>
            <a:chExt cx="5165698" cy="1658130"/>
          </a:xfrm>
        </p:grpSpPr>
        <p:sp>
          <p:nvSpPr>
            <p:cNvPr id="230" name="Shape 230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Establish Flight vs Weather Relationship</a:t>
              </a:r>
              <a:endParaRPr sz="1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235" name="Shape 235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Shape 237"/>
          <p:cNvGrpSpPr/>
          <p:nvPr/>
        </p:nvGrpSpPr>
        <p:grpSpPr>
          <a:xfrm rot="10800000">
            <a:off x="1250746" y="2782263"/>
            <a:ext cx="3140228" cy="952098"/>
            <a:chOff x="185742" y="1697030"/>
            <a:chExt cx="5165698" cy="1658130"/>
          </a:xfrm>
        </p:grpSpPr>
        <p:sp>
          <p:nvSpPr>
            <p:cNvPr id="238" name="Shape 238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Analyze Flight Data</a:t>
              </a:r>
              <a:endParaRPr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42" name="Shape 242"/>
          <p:cNvGrpSpPr/>
          <p:nvPr/>
        </p:nvGrpSpPr>
        <p:grpSpPr>
          <a:xfrm rot="10800000">
            <a:off x="370" y="1494478"/>
            <a:ext cx="3140228" cy="952098"/>
            <a:chOff x="185742" y="1697030"/>
            <a:chExt cx="5165698" cy="1658130"/>
          </a:xfrm>
        </p:grpSpPr>
        <p:sp>
          <p:nvSpPr>
            <p:cNvPr id="243" name="Shape 243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Get Flight Data</a:t>
              </a:r>
              <a:endParaRPr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47" name="Shape 247"/>
          <p:cNvGrpSpPr/>
          <p:nvPr/>
        </p:nvGrpSpPr>
        <p:grpSpPr>
          <a:xfrm rot="10800000">
            <a:off x="3460322" y="2782270"/>
            <a:ext cx="3140228" cy="952098"/>
            <a:chOff x="185742" y="1697030"/>
            <a:chExt cx="5165698" cy="1658130"/>
          </a:xfrm>
        </p:grpSpPr>
        <p:sp>
          <p:nvSpPr>
            <p:cNvPr id="248" name="Shape 248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Visualize and Plot Combined Data</a:t>
              </a:r>
              <a:endParaRPr sz="1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52" name="Shape 252"/>
          <p:cNvGrpSpPr/>
          <p:nvPr/>
        </p:nvGrpSpPr>
        <p:grpSpPr>
          <a:xfrm rot="10800000">
            <a:off x="5812927" y="2782263"/>
            <a:ext cx="3299458" cy="952091"/>
            <a:chOff x="185742" y="1697043"/>
            <a:chExt cx="5427632" cy="1658117"/>
          </a:xfrm>
        </p:grpSpPr>
        <p:sp>
          <p:nvSpPr>
            <p:cNvPr id="253" name="Shape 253"/>
            <p:cNvSpPr/>
            <p:nvPr/>
          </p:nvSpPr>
          <p:spPr>
            <a:xfrm flipH="1" rot="10800000">
              <a:off x="1426295" y="1697053"/>
              <a:ext cx="29433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Predict Future Delays</a:t>
              </a:r>
              <a:endParaRPr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 flipH="1" rot="10800000">
              <a:off x="4369575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57" name="Shape 257"/>
          <p:cNvSpPr txBox="1"/>
          <p:nvPr>
            <p:ph idx="4294967295" type="ctrTitle"/>
          </p:nvPr>
        </p:nvSpPr>
        <p:spPr>
          <a:xfrm>
            <a:off x="6003300" y="720775"/>
            <a:ext cx="3299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800"/>
                </a:solidFill>
              </a:rPr>
              <a:t>FLIGHTS</a:t>
            </a:r>
            <a:endParaRPr sz="3000">
              <a:solidFill>
                <a:srgbClr val="FF9800"/>
              </a:solidFill>
            </a:endParaRPr>
          </a:p>
        </p:txBody>
      </p:sp>
      <p:sp>
        <p:nvSpPr>
          <p:cNvPr id="258" name="Shape 258"/>
          <p:cNvSpPr txBox="1"/>
          <p:nvPr>
            <p:ph idx="4294967295" type="ctrTitle"/>
          </p:nvPr>
        </p:nvSpPr>
        <p:spPr>
          <a:xfrm>
            <a:off x="-355100" y="3929750"/>
            <a:ext cx="3299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800"/>
                </a:solidFill>
              </a:rPr>
              <a:t>WEATHER</a:t>
            </a:r>
            <a:endParaRPr sz="3000">
              <a:solidFill>
                <a:srgbClr val="FF9800"/>
              </a:solidFill>
            </a:endParaRPr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75" y="1132125"/>
            <a:ext cx="143827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idx="1" type="body"/>
          </p:nvPr>
        </p:nvSpPr>
        <p:spPr>
          <a:xfrm>
            <a:off x="537550" y="1042100"/>
            <a:ext cx="56154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 sz="1800">
                <a:latin typeface="Roboto Condensed"/>
                <a:ea typeface="Roboto Condensed"/>
                <a:cs typeface="Roboto Condensed"/>
                <a:sym typeface="Roboto Condensed"/>
              </a:rPr>
              <a:t>Pandas</a:t>
            </a:r>
            <a:r>
              <a:rPr i="0" lang="en" sz="1800"/>
              <a:t>: Data structures and data analysis tools</a:t>
            </a:r>
            <a:endParaRPr i="0" sz="1800"/>
          </a:p>
          <a:p>
            <a:pPr indent="0" lvl="0" mar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 sz="1800">
                <a:latin typeface="Roboto Condensed"/>
                <a:ea typeface="Roboto Condensed"/>
                <a:cs typeface="Roboto Condensed"/>
                <a:sym typeface="Roboto Condensed"/>
              </a:rPr>
              <a:t>Numpy</a:t>
            </a:r>
            <a:r>
              <a:rPr i="0" lang="en" sz="1800"/>
              <a:t>: N-dimensional array and broadcasting </a:t>
            </a:r>
            <a:endParaRPr i="0" sz="1800"/>
          </a:p>
          <a:p>
            <a:pPr indent="0" lvl="0" mar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 sz="1800">
                <a:latin typeface="Roboto Condensed"/>
                <a:ea typeface="Roboto Condensed"/>
                <a:cs typeface="Roboto Condensed"/>
                <a:sym typeface="Roboto Condensed"/>
              </a:rPr>
              <a:t>Matplotlib</a:t>
            </a:r>
            <a:r>
              <a:rPr i="0" lang="en" sz="1800"/>
              <a:t>: Data plotting and visualization</a:t>
            </a:r>
            <a:endParaRPr i="0" sz="1800"/>
          </a:p>
          <a:p>
            <a:pPr indent="0" lvl="0" mar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 sz="1800">
                <a:latin typeface="Roboto Condensed"/>
                <a:ea typeface="Roboto Condensed"/>
                <a:cs typeface="Roboto Condensed"/>
                <a:sym typeface="Roboto Condensed"/>
              </a:rPr>
              <a:t>Time</a:t>
            </a:r>
            <a:r>
              <a:rPr i="0" lang="en" sz="1800"/>
              <a:t>: Dates, hours, minutes, etc</a:t>
            </a:r>
            <a:endParaRPr i="0" sz="18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 sz="1800">
                <a:latin typeface="Roboto Condensed"/>
                <a:ea typeface="Roboto Condensed"/>
                <a:cs typeface="Roboto Condensed"/>
                <a:sym typeface="Roboto Condensed"/>
              </a:rPr>
              <a:t>Re</a:t>
            </a:r>
            <a:r>
              <a:rPr i="0" lang="en" sz="1800"/>
              <a:t>: String and character matching</a:t>
            </a:r>
            <a:endParaRPr i="0" sz="18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 sz="1800">
                <a:latin typeface="Roboto Condensed"/>
                <a:ea typeface="Roboto Condensed"/>
                <a:cs typeface="Roboto Condensed"/>
                <a:sym typeface="Roboto Condensed"/>
              </a:rPr>
              <a:t>Urllib2: </a:t>
            </a:r>
            <a:r>
              <a:rPr i="0" lang="en" sz="1800"/>
              <a:t>Opening URLs and using Internet resources</a:t>
            </a:r>
            <a:endParaRPr i="0" sz="18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 sz="1800">
                <a:latin typeface="Roboto Condensed"/>
                <a:ea typeface="Roboto Condensed"/>
                <a:cs typeface="Roboto Condensed"/>
                <a:sym typeface="Roboto Condensed"/>
              </a:rPr>
              <a:t>BeautifulSoup: </a:t>
            </a:r>
            <a:r>
              <a:rPr i="0" lang="en" sz="1800"/>
              <a:t>Web Scraping.</a:t>
            </a:r>
            <a:endParaRPr i="0" sz="1800"/>
          </a:p>
        </p:txBody>
      </p:sp>
      <p:sp>
        <p:nvSpPr>
          <p:cNvPr id="266" name="Shape 266"/>
          <p:cNvSpPr txBox="1"/>
          <p:nvPr>
            <p:ph idx="4294967295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Shape 268"/>
          <p:cNvSpPr txBox="1"/>
          <p:nvPr>
            <p:ph idx="4294967295" type="ctrTitle"/>
          </p:nvPr>
        </p:nvSpPr>
        <p:spPr>
          <a:xfrm>
            <a:off x="-192100" y="344600"/>
            <a:ext cx="32994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PACKAGES</a:t>
            </a:r>
            <a:endParaRPr>
              <a:solidFill>
                <a:srgbClr val="FF9800"/>
              </a:solidFill>
            </a:endParaRPr>
          </a:p>
        </p:txBody>
      </p:sp>
      <p:grpSp>
        <p:nvGrpSpPr>
          <p:cNvPr id="269" name="Shape 269"/>
          <p:cNvGrpSpPr/>
          <p:nvPr/>
        </p:nvGrpSpPr>
        <p:grpSpPr>
          <a:xfrm>
            <a:off x="348977" y="528225"/>
            <a:ext cx="330270" cy="330251"/>
            <a:chOff x="1923675" y="1633650"/>
            <a:chExt cx="436000" cy="435975"/>
          </a:xfrm>
        </p:grpSpPr>
        <p:sp>
          <p:nvSpPr>
            <p:cNvPr id="270" name="Shape 270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11950" y="3432150"/>
            <a:ext cx="66675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Our flight data is pulled from the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Bureau of Transportation</a:t>
            </a:r>
            <a:r>
              <a:rPr b="1" lang="en"/>
              <a:t> website. It is publically available and provides very accurate and up to date data on on time performance for all major airlines in the US.</a:t>
            </a:r>
            <a:endParaRPr/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DATA</a:t>
            </a:r>
            <a:endParaRPr/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3" name="Shape 283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4" name="Shape 284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5987"/>
            <a:ext cx="9144000" cy="100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3175"/>
            <a:ext cx="7739035" cy="10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4258500" y="1509075"/>
            <a:ext cx="4885500" cy="28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Our weather data is web scraped from the site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Weather Underground</a:t>
            </a:r>
            <a:r>
              <a:rPr b="1" lang="en" sz="1800"/>
              <a:t>. It provides hourly weather conditions of a specified location for the past 5 years and for the upcoming week.</a:t>
            </a:r>
            <a:endParaRPr b="1" sz="1800"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/>
              <a:t>Web scraping is done using the python tool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BeautifulSoup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298" name="Shape 29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</a:t>
            </a:r>
            <a:r>
              <a:rPr lang="en"/>
              <a:t> DATA</a:t>
            </a:r>
            <a:endParaRPr/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0" name="Shape 300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01" name="Shape 301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75" y="1509075"/>
            <a:ext cx="3681825" cy="320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DATA ANALYSIS</a:t>
            </a:r>
            <a:endParaRPr/>
          </a:p>
        </p:txBody>
      </p:sp>
      <p:sp>
        <p:nvSpPr>
          <p:cNvPr id="314" name="Shape 314"/>
          <p:cNvSpPr txBox="1"/>
          <p:nvPr>
            <p:ph idx="1" type="subTitle"/>
          </p:nvPr>
        </p:nvSpPr>
        <p:spPr>
          <a:xfrm>
            <a:off x="463525" y="3975450"/>
            <a:ext cx="42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 Visualization of Various Delays In 2017</a:t>
            </a:r>
            <a:endParaRPr/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DEPARTURE DELAY ANALYSIS</a:t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51725" y="3702000"/>
            <a:ext cx="64917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Individual days had a weak effect on departure delay rates.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▻"/>
            </a:pPr>
            <a:r>
              <a:rPr lang="en" sz="1400"/>
              <a:t>Highest: Friday - 20.19% delayed, Lowest: Monday - 13.32% delayed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Specific months had larger effect delay rates, with a max difference of 13.3%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▻"/>
            </a:pPr>
            <a:r>
              <a:rPr lang="en" sz="1400"/>
              <a:t>Highest: June - 24.06% delayed, Lowest: February - 10.76%</a:t>
            </a:r>
            <a:endParaRPr sz="1400"/>
          </a:p>
        </p:txBody>
      </p:sp>
      <p:sp>
        <p:nvSpPr>
          <p:cNvPr id="323" name="Shape 3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4" name="Shape 324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325" name="Shape 325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682" y="1346937"/>
            <a:ext cx="4016670" cy="225328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25" y="1346938"/>
            <a:ext cx="4087276" cy="225328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